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0"/>
    <p:restoredTop sz="94658"/>
  </p:normalViewPr>
  <p:slideViewPr>
    <p:cSldViewPr snapToGrid="0">
      <p:cViewPr>
        <p:scale>
          <a:sx n="108" d="100"/>
          <a:sy n="108" d="100"/>
        </p:scale>
        <p:origin x="9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885D-5668-EB07-4A34-13DDE4940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Part 3: Application Enhancement &amp; Automation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82DF7-8C9D-8F65-C80D-96FA24C3CA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Student Number: ST10440112</a:t>
            </a:r>
          </a:p>
          <a:p>
            <a:r>
              <a:rPr lang="en-ZA" dirty="0"/>
              <a:t>Module: PROG6212</a:t>
            </a:r>
          </a:p>
          <a:p>
            <a:r>
              <a:rPr lang="en-ZA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256617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7AB2-B176-FA76-CC35-941F91F13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096D9D-7022-817D-A0F2-B1D86D67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4480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Feedback – Error handling. (death loop)</a:t>
            </a:r>
            <a:endParaRPr lang="en-ZA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FC5D0E-C2ED-6F78-C38F-512319F5C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47660"/>
            <a:ext cx="4878389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Problem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- Application entered and infinite redirect loop when encountering errors</a:t>
            </a:r>
          </a:p>
          <a:p>
            <a:pPr marL="0" indent="0">
              <a:buNone/>
            </a:pPr>
            <a:r>
              <a:rPr lang="en-ZA" sz="1500" b="1" dirty="0"/>
              <a:t>Solution: </a:t>
            </a:r>
          </a:p>
          <a:p>
            <a:pPr marL="0" indent="0">
              <a:buNone/>
            </a:pPr>
            <a:r>
              <a:rPr lang="en-ZA" sz="1200" dirty="0"/>
              <a:t>Implement a circuit breaker pattern</a:t>
            </a:r>
          </a:p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ClaimsController.cs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// Track error count in session</a:t>
            </a:r>
          </a:p>
          <a:p>
            <a:pPr marL="0" indent="0">
              <a:buNone/>
            </a:pPr>
            <a:r>
              <a:rPr lang="en-ZA" sz="1200" dirty="0"/>
              <a:t>var </a:t>
            </a:r>
            <a:r>
              <a:rPr lang="en-ZA" sz="1200" dirty="0" err="1"/>
              <a:t>errorCount</a:t>
            </a:r>
            <a:r>
              <a:rPr lang="en-ZA" sz="1200" dirty="0"/>
              <a:t> = HttpContext.Session.GetInt32("</a:t>
            </a:r>
            <a:r>
              <a:rPr lang="en-ZA" sz="1200" dirty="0" err="1"/>
              <a:t>ErrorCount</a:t>
            </a:r>
            <a:r>
              <a:rPr lang="en-ZA" sz="1200" dirty="0"/>
              <a:t>") ?? 0;</a:t>
            </a:r>
          </a:p>
          <a:p>
            <a:pPr marL="0" indent="0">
              <a:buNone/>
            </a:pPr>
            <a:r>
              <a:rPr lang="en-ZA" sz="1200" dirty="0"/>
              <a:t>if (</a:t>
            </a:r>
            <a:r>
              <a:rPr lang="en-ZA" sz="1200" dirty="0" err="1"/>
              <a:t>errorCount</a:t>
            </a:r>
            <a:r>
              <a:rPr lang="en-ZA" sz="1200" dirty="0"/>
              <a:t> &gt;= 3)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// Circuit breaker triggered - break the loop</a:t>
            </a:r>
          </a:p>
          <a:p>
            <a:pPr marL="457200" lvl="1" indent="0">
              <a:buNone/>
            </a:pPr>
            <a:r>
              <a:rPr lang="en-ZA" sz="1200" dirty="0"/>
              <a:t>HttpContext.Session.SetInt32("</a:t>
            </a:r>
            <a:r>
              <a:rPr lang="en-ZA" sz="1200" dirty="0" err="1"/>
              <a:t>ErrorCount</a:t>
            </a:r>
            <a:r>
              <a:rPr lang="en-ZA" sz="1200" dirty="0"/>
              <a:t>", 0);</a:t>
            </a:r>
          </a:p>
          <a:p>
            <a:pPr marL="457200" lvl="1" indent="0">
              <a:buNone/>
            </a:pPr>
            <a:r>
              <a:rPr lang="en-ZA" sz="1200" dirty="0" err="1"/>
              <a:t>TempData</a:t>
            </a:r>
            <a:r>
              <a:rPr lang="en-ZA" sz="1200" dirty="0"/>
              <a:t>["</a:t>
            </a:r>
            <a:r>
              <a:rPr lang="en-ZA" sz="1200" dirty="0" err="1"/>
              <a:t>ErrorMessage</a:t>
            </a:r>
            <a:r>
              <a:rPr lang="en-ZA" sz="1200" dirty="0"/>
              <a:t>"] = "Multiple errors occurred. Please try again.";</a:t>
            </a:r>
          </a:p>
          <a:p>
            <a:pPr marL="457200" lvl="1" indent="0">
              <a:buNone/>
            </a:pPr>
            <a:r>
              <a:rPr lang="en-ZA" sz="1200" dirty="0"/>
              <a:t>return </a:t>
            </a:r>
            <a:r>
              <a:rPr lang="en-ZA" sz="1200" dirty="0" err="1"/>
              <a:t>RedirectToAction</a:t>
            </a:r>
            <a:r>
              <a:rPr lang="en-ZA" sz="1200" dirty="0"/>
              <a:t>("Index", "Home");</a:t>
            </a:r>
          </a:p>
          <a:p>
            <a:pPr marL="457200" lvl="1" indent="0">
              <a:buNone/>
            </a:pPr>
            <a:r>
              <a:rPr lang="en-ZA" sz="1200" dirty="0"/>
              <a:t>}</a:t>
            </a:r>
          </a:p>
          <a:p>
            <a:pPr marL="0" indent="0">
              <a:buNone/>
            </a:pPr>
            <a:r>
              <a:rPr lang="en-ZA" sz="1200" dirty="0"/>
              <a:t>}</a:t>
            </a:r>
          </a:p>
          <a:p>
            <a:pPr marL="0" indent="0">
              <a:buNone/>
            </a:pPr>
            <a:r>
              <a:rPr lang="en-ZA" sz="1200" dirty="0"/>
              <a:t>Continues &gt;&gt;&gt;&gt;&gt;&gt;&gt;&gt;&gt;&gt;&gt;&gt;&gt;&gt;&gt;&gt;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F7C6C2-755E-9A24-5E14-5F17BE42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047660"/>
            <a:ext cx="4875211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200" dirty="0"/>
              <a:t>try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// Normal operation</a:t>
            </a:r>
          </a:p>
          <a:p>
            <a:pPr marL="457200" lvl="1" indent="0">
              <a:buNone/>
            </a:pPr>
            <a:r>
              <a:rPr lang="en-ZA" sz="1200" dirty="0"/>
              <a:t>await </a:t>
            </a:r>
            <a:r>
              <a:rPr lang="en-ZA" sz="1200" dirty="0" err="1"/>
              <a:t>ProcessClaim</a:t>
            </a:r>
            <a:r>
              <a:rPr lang="en-ZA" sz="1200" dirty="0"/>
              <a:t>();</a:t>
            </a:r>
          </a:p>
          <a:p>
            <a:pPr marL="457200" lvl="1" indent="0">
              <a:buNone/>
            </a:pPr>
            <a:r>
              <a:rPr lang="en-ZA" sz="1200" dirty="0"/>
              <a:t>HttpContext.Session.SetInt32("</a:t>
            </a:r>
            <a:r>
              <a:rPr lang="en-ZA" sz="1200" dirty="0" err="1"/>
              <a:t>ErrorCount</a:t>
            </a:r>
            <a:r>
              <a:rPr lang="en-ZA" sz="1200" dirty="0"/>
              <a:t>", 0); // Reset on success</a:t>
            </a:r>
          </a:p>
          <a:p>
            <a:pPr marL="0" indent="0">
              <a:buNone/>
            </a:pPr>
            <a:r>
              <a:rPr lang="en-ZA" sz="1200" dirty="0"/>
              <a:t>}</a:t>
            </a:r>
          </a:p>
          <a:p>
            <a:pPr marL="0" indent="0">
              <a:buNone/>
            </a:pPr>
            <a:r>
              <a:rPr lang="en-ZA" sz="1200" dirty="0"/>
              <a:t>catch (Exception ex)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HttpContext.Session.SetInt32("</a:t>
            </a:r>
            <a:r>
              <a:rPr lang="en-ZA" sz="1200" dirty="0" err="1"/>
              <a:t>ErrorCount</a:t>
            </a:r>
            <a:r>
              <a:rPr lang="en-ZA" sz="1200" dirty="0"/>
              <a:t>", </a:t>
            </a:r>
            <a:r>
              <a:rPr lang="en-ZA" sz="1200" dirty="0" err="1"/>
              <a:t>errorCount</a:t>
            </a:r>
            <a:r>
              <a:rPr lang="en-ZA" sz="1200" dirty="0"/>
              <a:t> + 1);</a:t>
            </a:r>
          </a:p>
          <a:p>
            <a:pPr marL="457200" lvl="1" indent="0">
              <a:buNone/>
            </a:pPr>
            <a:r>
              <a:rPr lang="en-ZA" sz="1200" dirty="0"/>
              <a:t>_</a:t>
            </a:r>
            <a:r>
              <a:rPr lang="en-ZA" sz="1200" dirty="0" err="1"/>
              <a:t>logger.LogError</a:t>
            </a:r>
            <a:r>
              <a:rPr lang="en-ZA" sz="1200" dirty="0"/>
              <a:t>(ex, "Error processing claim");</a:t>
            </a:r>
          </a:p>
          <a:p>
            <a:pPr marL="457200" lvl="1" indent="0">
              <a:buNone/>
            </a:pPr>
            <a:r>
              <a:rPr lang="en-ZA" sz="1200" dirty="0"/>
              <a:t>return </a:t>
            </a:r>
            <a:r>
              <a:rPr lang="en-ZA" sz="1200" dirty="0" err="1"/>
              <a:t>RedirectToAction</a:t>
            </a:r>
            <a:r>
              <a:rPr lang="en-ZA" sz="1200" dirty="0"/>
              <a:t>("Error", "Error");</a:t>
            </a:r>
          </a:p>
          <a:p>
            <a:pPr marL="0" indent="0">
              <a:buNone/>
            </a:pPr>
            <a:r>
              <a:rPr lang="en-ZA" sz="1200" dirty="0"/>
              <a:t>}</a:t>
            </a:r>
            <a:br>
              <a:rPr lang="en-ZA" sz="1500" dirty="0"/>
            </a:br>
            <a:endParaRPr lang="en-ZA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7680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8361-846E-AF4F-A9D2-6B35F8FC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E058-477F-F879-9CAE-0368C705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dirty="0"/>
              <a:t>Feedback - Document Encryption (AES-256)</a:t>
            </a: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8853B-49AA-1156-AB7C-B71420526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17487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FCDD-FA29-F1DC-6414-F68C71FBE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ABC8D3-53CE-F151-31C8-B4B8C0CE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4480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Part 3 – HR Features (User Management)</a:t>
            </a:r>
            <a:endParaRPr lang="en-ZA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F6BE8D-405D-848B-73A3-B927CC146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47660"/>
            <a:ext cx="4878389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Features Implemented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- Create new users (all roles)</a:t>
            </a:r>
          </a:p>
          <a:p>
            <a:pPr marL="0" indent="0">
              <a:buNone/>
            </a:pPr>
            <a:r>
              <a:rPr lang="en-ZA" sz="1200" dirty="0"/>
              <a:t>- Manage existing users</a:t>
            </a:r>
          </a:p>
          <a:p>
            <a:pPr marL="0" indent="0">
              <a:buNone/>
            </a:pPr>
            <a:r>
              <a:rPr lang="en-ZA" sz="1200" dirty="0"/>
              <a:t>- Bulk import lecturers via CSV</a:t>
            </a:r>
          </a:p>
          <a:p>
            <a:pPr marL="0" indent="0">
              <a:buNone/>
            </a:pPr>
            <a:r>
              <a:rPr lang="en-ZA" sz="1200" dirty="0"/>
              <a:t>- Update lecturer hourly rates</a:t>
            </a:r>
          </a:p>
          <a:p>
            <a:pPr marL="0" indent="0">
              <a:buNone/>
            </a:pPr>
            <a:r>
              <a:rPr lang="en-ZA" sz="1200" dirty="0"/>
              <a:t>- No self-registration (HR creates accounts)</a:t>
            </a:r>
          </a:p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HRController.cs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[</a:t>
            </a:r>
            <a:r>
              <a:rPr lang="en-ZA" sz="1200" dirty="0" err="1"/>
              <a:t>HttpPost</a:t>
            </a:r>
            <a:r>
              <a:rPr lang="en-ZA" sz="1200" dirty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public async Task&lt;</a:t>
            </a:r>
            <a:r>
              <a:rPr lang="en-ZA" sz="1200" dirty="0" err="1"/>
              <a:t>IActionResult</a:t>
            </a:r>
            <a:r>
              <a:rPr lang="en-ZA" sz="1200" dirty="0"/>
              <a:t>&gt; </a:t>
            </a:r>
            <a:r>
              <a:rPr lang="en-ZA" sz="1200" dirty="0" err="1"/>
              <a:t>CreateUser</a:t>
            </a:r>
            <a:r>
              <a:rPr lang="en-ZA" sz="1200" dirty="0"/>
              <a:t>(</a:t>
            </a:r>
            <a:r>
              <a:rPr lang="en-ZA" sz="1200" dirty="0" err="1"/>
              <a:t>CreateUserViewModel</a:t>
            </a:r>
            <a:r>
              <a:rPr lang="en-ZA" sz="1200" dirty="0"/>
              <a:t> model)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var user = new </a:t>
            </a:r>
            <a:r>
              <a:rPr lang="en-ZA" sz="1200" dirty="0" err="1"/>
              <a:t>AppUser</a:t>
            </a: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{</a:t>
            </a:r>
          </a:p>
          <a:p>
            <a:pPr marL="914400" lvl="2" indent="0">
              <a:buNone/>
            </a:pPr>
            <a:r>
              <a:rPr lang="en-ZA" sz="1200" dirty="0" err="1"/>
              <a:t>UserName</a:t>
            </a:r>
            <a:r>
              <a:rPr lang="en-ZA" sz="1200" dirty="0"/>
              <a:t> = </a:t>
            </a:r>
            <a:r>
              <a:rPr lang="en-ZA" sz="1200" dirty="0" err="1"/>
              <a:t>model.Email.Split</a:t>
            </a:r>
            <a:r>
              <a:rPr lang="en-ZA" sz="1200" dirty="0"/>
              <a:t>('@')[0],</a:t>
            </a:r>
          </a:p>
          <a:p>
            <a:pPr marL="914400" lvl="2" indent="0">
              <a:buNone/>
            </a:pPr>
            <a:r>
              <a:rPr lang="en-ZA" sz="1200" dirty="0"/>
              <a:t>Email = </a:t>
            </a:r>
            <a:r>
              <a:rPr lang="en-ZA" sz="1200" dirty="0" err="1"/>
              <a:t>model.Email</a:t>
            </a:r>
            <a:r>
              <a:rPr lang="en-ZA" sz="1200" dirty="0"/>
              <a:t>,</a:t>
            </a:r>
          </a:p>
          <a:p>
            <a:pPr marL="914400" lvl="2" indent="0">
              <a:buNone/>
            </a:pPr>
            <a:r>
              <a:rPr lang="en-ZA" sz="1200" dirty="0" err="1"/>
              <a:t>FullName</a:t>
            </a:r>
            <a:r>
              <a:rPr lang="en-ZA" sz="1200" dirty="0"/>
              <a:t> = </a:t>
            </a:r>
            <a:r>
              <a:rPr lang="en-ZA" sz="1200" dirty="0" err="1"/>
              <a:t>model.FullName</a:t>
            </a:r>
            <a:r>
              <a:rPr lang="en-ZA" sz="1200" dirty="0"/>
              <a:t>,</a:t>
            </a:r>
          </a:p>
          <a:p>
            <a:pPr marL="914400" lvl="2" indent="0">
              <a:buNone/>
            </a:pPr>
            <a:r>
              <a:rPr lang="en-ZA" sz="1200" dirty="0"/>
              <a:t>Role = </a:t>
            </a:r>
            <a:r>
              <a:rPr lang="en-ZA" sz="1200" dirty="0" err="1"/>
              <a:t>model.Role</a:t>
            </a: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};</a:t>
            </a:r>
          </a:p>
          <a:p>
            <a:pPr marL="457200" lvl="1" indent="0">
              <a:buNone/>
            </a:pPr>
            <a:r>
              <a:rPr lang="en-ZA" sz="1200" dirty="0"/>
              <a:t>Continues &gt;&gt;&gt;&gt;&gt;&gt;&gt;&gt;&gt;&gt;&gt;&gt;&gt;&gt;&gt;&gt;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D2482D-5F31-68C8-EA7F-77A6E7144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047660"/>
            <a:ext cx="4875211" cy="5525860"/>
          </a:xfrm>
        </p:spPr>
        <p:txBody>
          <a:bodyPr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n-ZA" sz="1200" dirty="0"/>
              <a:t>var result = await _</a:t>
            </a:r>
            <a:r>
              <a:rPr lang="en-ZA" sz="1200" dirty="0" err="1"/>
              <a:t>userManager.CreateAsync</a:t>
            </a:r>
            <a:r>
              <a:rPr lang="en-ZA" sz="1200" dirty="0"/>
              <a:t>(user, </a:t>
            </a:r>
            <a:r>
              <a:rPr lang="en-ZA" sz="1200" dirty="0" err="1"/>
              <a:t>model.Password</a:t>
            </a:r>
            <a:r>
              <a:rPr lang="en-ZA" sz="1200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br>
              <a:rPr lang="en-ZA" sz="1200" dirty="0"/>
            </a:br>
            <a:endParaRPr lang="en-ZA" sz="12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ZA" sz="1200" dirty="0"/>
              <a:t>if (</a:t>
            </a:r>
            <a:r>
              <a:rPr lang="en-ZA" sz="1200" dirty="0" err="1"/>
              <a:t>result.Succeeded</a:t>
            </a:r>
            <a:r>
              <a:rPr lang="en-ZA" sz="1200" dirty="0"/>
              <a:t>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ZA" sz="1200" dirty="0"/>
              <a:t>{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ZA" sz="1200" dirty="0"/>
              <a:t>await _</a:t>
            </a:r>
            <a:r>
              <a:rPr lang="en-ZA" sz="1200" dirty="0" err="1"/>
              <a:t>userManager.AddToRoleAsync</a:t>
            </a:r>
            <a:r>
              <a:rPr lang="en-ZA" sz="1200" dirty="0"/>
              <a:t>(user, </a:t>
            </a:r>
            <a:r>
              <a:rPr lang="en-ZA" sz="1200" dirty="0" err="1"/>
              <a:t>model.Role</a:t>
            </a:r>
            <a:r>
              <a:rPr lang="en-ZA" sz="1200" dirty="0"/>
              <a:t>);</a:t>
            </a:r>
          </a:p>
          <a:p>
            <a:pPr marL="914400" lvl="2" indent="0">
              <a:spcBef>
                <a:spcPts val="0"/>
              </a:spcBef>
              <a:buNone/>
            </a:pPr>
            <a:br>
              <a:rPr lang="en-ZA" sz="1200" dirty="0"/>
            </a:br>
            <a:endParaRPr lang="en-ZA" sz="1200" dirty="0"/>
          </a:p>
          <a:p>
            <a:pPr marL="914400" lvl="2" indent="0">
              <a:spcBef>
                <a:spcPts val="0"/>
              </a:spcBef>
              <a:buNone/>
            </a:pPr>
            <a:r>
              <a:rPr lang="en-ZA" sz="1200" dirty="0"/>
              <a:t>// If Lecturer, also create Lecturer profile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ZA" sz="1200" dirty="0"/>
              <a:t>if (</a:t>
            </a:r>
            <a:r>
              <a:rPr lang="en-ZA" sz="1200" dirty="0" err="1"/>
              <a:t>model.Role</a:t>
            </a:r>
            <a:r>
              <a:rPr lang="en-ZA" sz="1200" dirty="0"/>
              <a:t> == "Lecturer")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ZA" sz="1200" dirty="0"/>
              <a:t>{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var lecturer = new Lecturer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{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Name = </a:t>
            </a:r>
            <a:r>
              <a:rPr lang="en-ZA" sz="1200" dirty="0" err="1"/>
              <a:t>model.FullName</a:t>
            </a:r>
            <a:r>
              <a:rPr lang="en-ZA" sz="1200" dirty="0"/>
              <a:t>,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Email = </a:t>
            </a:r>
            <a:r>
              <a:rPr lang="en-ZA" sz="1200" dirty="0" err="1"/>
              <a:t>model.Email</a:t>
            </a:r>
            <a:r>
              <a:rPr lang="en-ZA" sz="1200" dirty="0"/>
              <a:t>,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Department = </a:t>
            </a:r>
            <a:r>
              <a:rPr lang="en-ZA" sz="1200" dirty="0" err="1"/>
              <a:t>model.Department</a:t>
            </a:r>
            <a:r>
              <a:rPr lang="en-ZA" sz="1200" dirty="0"/>
              <a:t>,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 err="1"/>
              <a:t>HourlyRate</a:t>
            </a:r>
            <a:r>
              <a:rPr lang="en-ZA" sz="1200" dirty="0"/>
              <a:t> = </a:t>
            </a:r>
            <a:r>
              <a:rPr lang="en-ZA" sz="1200" dirty="0" err="1"/>
              <a:t>model.HourlyRate</a:t>
            </a:r>
            <a:endParaRPr lang="en-ZA" sz="1200" dirty="0"/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};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_</a:t>
            </a:r>
            <a:r>
              <a:rPr lang="en-ZA" sz="1200" dirty="0" err="1"/>
              <a:t>context.Lecturers.Add</a:t>
            </a:r>
            <a:r>
              <a:rPr lang="en-ZA" sz="1200" dirty="0"/>
              <a:t>(lecturer);</a:t>
            </a:r>
          </a:p>
          <a:p>
            <a:pPr marL="1371600" lvl="3" indent="0">
              <a:spcBef>
                <a:spcPts val="0"/>
              </a:spcBef>
              <a:buNone/>
            </a:pPr>
            <a:r>
              <a:rPr lang="en-ZA" sz="1200" dirty="0"/>
              <a:t>await _</a:t>
            </a:r>
            <a:r>
              <a:rPr lang="en-ZA" sz="1200" dirty="0" err="1"/>
              <a:t>context.SaveChangesAsync</a:t>
            </a:r>
            <a:r>
              <a:rPr lang="en-ZA" sz="1200" dirty="0"/>
              <a:t>();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ZA" sz="12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ZA" sz="12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}</a:t>
            </a:r>
            <a:br>
              <a:rPr lang="en-ZA" sz="1500" dirty="0"/>
            </a:br>
            <a:endParaRPr lang="en-ZA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7400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471FA-CAEE-4036-F3F2-4665860E9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F7B9-DED1-8FCA-BCCB-B94B1C74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dirty="0"/>
              <a:t>Part 3 – hr User management screenshot</a:t>
            </a: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10BA9-3C55-51FD-6EDC-39427D06A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191766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5458-9A9D-6EA4-6839-6807990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8FBD84-DB9C-9EAA-0D41-BE4BBE91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4480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Part 3 – HR Features (BULK UPLOADS)</a:t>
            </a:r>
            <a:endParaRPr lang="en-ZA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149794-7813-A679-496B-F640BA82A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47660"/>
            <a:ext cx="4878389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Features Implemented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- Import multiple lecturers once via CSV file</a:t>
            </a:r>
          </a:p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HRController.cs</a:t>
            </a:r>
            <a:r>
              <a:rPr lang="en-ZA" sz="1500" b="1" dirty="0"/>
              <a:t> - </a:t>
            </a:r>
            <a:r>
              <a:rPr lang="en-ZA" sz="1500" b="1" dirty="0" err="1"/>
              <a:t>GenerateInvoice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public async Task&lt;</a:t>
            </a:r>
            <a:r>
              <a:rPr lang="en-ZA" sz="1200" dirty="0" err="1"/>
              <a:t>IActionResult</a:t>
            </a:r>
            <a:r>
              <a:rPr lang="en-ZA" sz="1200" dirty="0"/>
              <a:t>&gt; </a:t>
            </a:r>
            <a:r>
              <a:rPr lang="en-ZA" sz="1200" dirty="0" err="1"/>
              <a:t>GenerateInvoice</a:t>
            </a:r>
            <a:r>
              <a:rPr lang="en-ZA" sz="1200" dirty="0"/>
              <a:t>(Guid id)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var claim = await _</a:t>
            </a:r>
            <a:r>
              <a:rPr lang="en-ZA" sz="1200" dirty="0" err="1"/>
              <a:t>context.Claims</a:t>
            </a: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.Include(c =&gt; </a:t>
            </a:r>
            <a:r>
              <a:rPr lang="en-ZA" sz="1200" dirty="0" err="1"/>
              <a:t>c.Lecturer</a:t>
            </a:r>
            <a:r>
              <a:rPr lang="en-ZA" sz="1200" dirty="0"/>
              <a:t>)</a:t>
            </a:r>
          </a:p>
          <a:p>
            <a:pPr marL="457200" lvl="1" indent="0">
              <a:buNone/>
            </a:pPr>
            <a:r>
              <a:rPr lang="en-ZA" sz="1200" dirty="0"/>
              <a:t>.</a:t>
            </a:r>
            <a:r>
              <a:rPr lang="en-ZA" sz="1200" dirty="0" err="1"/>
              <a:t>FirstOrDefaultAsync</a:t>
            </a:r>
            <a:r>
              <a:rPr lang="en-ZA" sz="1200" dirty="0"/>
              <a:t>(c =&gt; </a:t>
            </a:r>
            <a:r>
              <a:rPr lang="en-ZA" sz="1200" dirty="0" err="1"/>
              <a:t>c.ClaimId</a:t>
            </a:r>
            <a:r>
              <a:rPr lang="en-ZA" sz="1200" dirty="0"/>
              <a:t> == id);</a:t>
            </a:r>
          </a:p>
          <a:p>
            <a:pPr marL="457200" lvl="1" indent="0">
              <a:buNone/>
            </a:pPr>
            <a:r>
              <a:rPr lang="en-ZA" sz="1200" dirty="0"/>
              <a:t>// Only approved claims can generate invoices</a:t>
            </a:r>
          </a:p>
          <a:p>
            <a:pPr marL="457200" lvl="1" indent="0">
              <a:buNone/>
            </a:pPr>
            <a:r>
              <a:rPr lang="en-ZA" sz="1200" dirty="0"/>
              <a:t>if (</a:t>
            </a:r>
            <a:r>
              <a:rPr lang="en-ZA" sz="1200" dirty="0" err="1"/>
              <a:t>claim.ClaimStatus</a:t>
            </a:r>
            <a:r>
              <a:rPr lang="en-ZA" sz="1200" dirty="0"/>
              <a:t> != "Approved")</a:t>
            </a:r>
          </a:p>
          <a:p>
            <a:pPr marL="457200" lvl="1" indent="0">
              <a:buNone/>
            </a:pPr>
            <a:r>
              <a:rPr lang="en-ZA" sz="1200" dirty="0"/>
              <a:t>{</a:t>
            </a:r>
          </a:p>
          <a:p>
            <a:pPr marL="914400" lvl="2" indent="0">
              <a:buNone/>
            </a:pPr>
            <a:r>
              <a:rPr lang="en-ZA" sz="1200" dirty="0" err="1"/>
              <a:t>TempData</a:t>
            </a:r>
            <a:r>
              <a:rPr lang="en-ZA" sz="1200" dirty="0"/>
              <a:t>["</a:t>
            </a:r>
            <a:r>
              <a:rPr lang="en-ZA" sz="1200" dirty="0" err="1"/>
              <a:t>ErrorMessage</a:t>
            </a:r>
            <a:r>
              <a:rPr lang="en-ZA" sz="1200" dirty="0"/>
              <a:t>"] = "Only approved claims can generate invoices";</a:t>
            </a:r>
          </a:p>
          <a:p>
            <a:pPr marL="914400" lvl="2" indent="0">
              <a:buNone/>
            </a:pPr>
            <a:r>
              <a:rPr lang="en-ZA" sz="1200" dirty="0"/>
              <a:t>return </a:t>
            </a:r>
            <a:r>
              <a:rPr lang="en-ZA" sz="1200" dirty="0" err="1"/>
              <a:t>RedirectToAction</a:t>
            </a:r>
            <a:r>
              <a:rPr lang="en-ZA" sz="1200" dirty="0"/>
              <a:t>(</a:t>
            </a:r>
            <a:r>
              <a:rPr lang="en-ZA" sz="1200" dirty="0" err="1"/>
              <a:t>nameof</a:t>
            </a:r>
            <a:r>
              <a:rPr lang="en-ZA" sz="1200" dirty="0"/>
              <a:t>(</a:t>
            </a:r>
            <a:r>
              <a:rPr lang="en-ZA" sz="1200" dirty="0" err="1"/>
              <a:t>ApprovedClaims</a:t>
            </a:r>
            <a:r>
              <a:rPr lang="en-ZA" sz="1200" dirty="0"/>
              <a:t>));</a:t>
            </a:r>
          </a:p>
          <a:p>
            <a:pPr marL="457200" lvl="1" indent="0">
              <a:buNone/>
            </a:pPr>
            <a:r>
              <a:rPr lang="en-ZA" sz="1200" dirty="0"/>
              <a:t>}</a:t>
            </a:r>
          </a:p>
          <a:p>
            <a:pPr marL="457200" lvl="1" indent="0">
              <a:buNone/>
            </a:pPr>
            <a:r>
              <a:rPr lang="en-ZA" sz="1200" dirty="0"/>
              <a:t>return View(claim); // Invoice view with payment details</a:t>
            </a:r>
          </a:p>
          <a:p>
            <a:pPr marL="0" indent="0">
              <a:buNone/>
            </a:pPr>
            <a:r>
              <a:rPr lang="en-ZA" sz="1200" dirty="0"/>
              <a:t>}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F70C62-D98C-3ECD-558E-C1009D2FC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047660"/>
            <a:ext cx="4875211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ExportReportCSV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public async Task&lt;</a:t>
            </a:r>
            <a:r>
              <a:rPr lang="en-ZA" sz="1200" dirty="0" err="1"/>
              <a:t>IActionResult</a:t>
            </a:r>
            <a:r>
              <a:rPr lang="en-ZA" sz="1200" dirty="0"/>
              <a:t>&gt; </a:t>
            </a:r>
            <a:r>
              <a:rPr lang="en-ZA" sz="1200" dirty="0" err="1"/>
              <a:t>ExportReportCSV</a:t>
            </a:r>
            <a:r>
              <a:rPr lang="en-ZA" sz="12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ZA" sz="1200" dirty="0"/>
              <a:t>var csv = new StringBuilder();</a:t>
            </a:r>
          </a:p>
          <a:p>
            <a:pPr marL="457200" lvl="1" indent="0">
              <a:buNone/>
            </a:pPr>
            <a:r>
              <a:rPr lang="en-ZA" sz="1200" dirty="0" err="1"/>
              <a:t>csv.AppendLine</a:t>
            </a:r>
            <a:r>
              <a:rPr lang="en-ZA" sz="1200" dirty="0"/>
              <a:t>("Lecturer </a:t>
            </a:r>
            <a:r>
              <a:rPr lang="en-ZA" sz="1200" dirty="0" err="1"/>
              <a:t>Name,Email,Hours,Rate,Total,Status</a:t>
            </a:r>
            <a:r>
              <a:rPr lang="en-ZA" sz="1200" dirty="0"/>
              <a:t>");</a:t>
            </a:r>
          </a:p>
          <a:p>
            <a:pPr marL="457200" lvl="1" indent="0">
              <a:buNone/>
            </a:pP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foreach (var claim in </a:t>
            </a:r>
            <a:r>
              <a:rPr lang="en-ZA" sz="1200" dirty="0" err="1"/>
              <a:t>approvedClaims</a:t>
            </a:r>
            <a:r>
              <a:rPr lang="en-ZA" sz="1200" dirty="0"/>
              <a:t>)</a:t>
            </a:r>
          </a:p>
          <a:p>
            <a:pPr marL="457200" lvl="1" indent="0">
              <a:buNone/>
            </a:pPr>
            <a:r>
              <a:rPr lang="en-ZA" sz="1200" dirty="0"/>
              <a:t>{</a:t>
            </a:r>
          </a:p>
          <a:p>
            <a:pPr marL="914400" lvl="2" indent="0">
              <a:buNone/>
            </a:pPr>
            <a:r>
              <a:rPr lang="en-ZA" sz="1200" dirty="0" err="1"/>
              <a:t>csv.AppendLine</a:t>
            </a:r>
            <a:r>
              <a:rPr lang="en-ZA" sz="1200" dirty="0"/>
              <a:t>($"{</a:t>
            </a:r>
            <a:r>
              <a:rPr lang="en-ZA" sz="1200" dirty="0" err="1"/>
              <a:t>claim.Lecturer.Name</a:t>
            </a:r>
            <a:r>
              <a:rPr lang="en-ZA" sz="1200" dirty="0"/>
              <a:t>},{</a:t>
            </a:r>
            <a:r>
              <a:rPr lang="en-ZA" sz="1200" dirty="0" err="1"/>
              <a:t>claim.Lecturer.Email</a:t>
            </a:r>
            <a:r>
              <a:rPr lang="en-ZA" sz="1200" dirty="0"/>
              <a:t>}," +</a:t>
            </a:r>
          </a:p>
          <a:p>
            <a:pPr marL="914400" lvl="2" indent="0">
              <a:buNone/>
            </a:pPr>
            <a:r>
              <a:rPr lang="en-ZA" sz="1200" dirty="0"/>
              <a:t>$"{</a:t>
            </a:r>
            <a:r>
              <a:rPr lang="en-ZA" sz="1200" dirty="0" err="1"/>
              <a:t>claim.TotalHours</a:t>
            </a:r>
            <a:r>
              <a:rPr lang="en-ZA" sz="1200" dirty="0"/>
              <a:t>},{</a:t>
            </a:r>
            <a:r>
              <a:rPr lang="en-ZA" sz="1200" dirty="0" err="1"/>
              <a:t>claim.HourlyRate</a:t>
            </a:r>
            <a:r>
              <a:rPr lang="en-ZA" sz="1200" dirty="0"/>
              <a:t>}," +</a:t>
            </a:r>
          </a:p>
          <a:p>
            <a:pPr marL="914400" lvl="2" indent="0">
              <a:buNone/>
            </a:pPr>
            <a:r>
              <a:rPr lang="en-ZA" sz="1200" dirty="0"/>
              <a:t>$"{</a:t>
            </a:r>
            <a:r>
              <a:rPr lang="en-ZA" sz="1200" dirty="0" err="1"/>
              <a:t>claim.TotalHours</a:t>
            </a:r>
            <a:r>
              <a:rPr lang="en-ZA" sz="1200" dirty="0"/>
              <a:t> * </a:t>
            </a:r>
            <a:r>
              <a:rPr lang="en-ZA" sz="1200" dirty="0" err="1"/>
              <a:t>claim.HourlyRate</a:t>
            </a:r>
            <a:r>
              <a:rPr lang="en-ZA" sz="1200" dirty="0"/>
              <a:t>},{</a:t>
            </a:r>
            <a:r>
              <a:rPr lang="en-ZA" sz="1200" dirty="0" err="1"/>
              <a:t>claim.ClaimStatus</a:t>
            </a:r>
            <a:r>
              <a:rPr lang="en-ZA" sz="1200" dirty="0"/>
              <a:t>}");</a:t>
            </a:r>
          </a:p>
          <a:p>
            <a:pPr marL="457200" lvl="1" indent="0">
              <a:buNone/>
            </a:pPr>
            <a:r>
              <a:rPr lang="en-ZA" sz="1200" dirty="0"/>
              <a:t>}</a:t>
            </a:r>
          </a:p>
          <a:p>
            <a:pPr marL="457200" lvl="1" indent="0">
              <a:buNone/>
            </a:pPr>
            <a:r>
              <a:rPr lang="en-ZA" sz="1200" dirty="0"/>
              <a:t>return File(Encoding.UTF8.GetBytes(</a:t>
            </a:r>
            <a:r>
              <a:rPr lang="en-ZA" sz="1200" dirty="0" err="1"/>
              <a:t>csv.ToString</a:t>
            </a:r>
            <a:r>
              <a:rPr lang="en-ZA" sz="1200" dirty="0"/>
              <a:t>()),</a:t>
            </a:r>
          </a:p>
          <a:p>
            <a:pPr marL="914400" lvl="2" indent="0">
              <a:buNone/>
            </a:pPr>
            <a:r>
              <a:rPr lang="en-ZA" sz="1200" dirty="0"/>
              <a:t>"text/csv", "</a:t>
            </a:r>
            <a:r>
              <a:rPr lang="en-ZA" sz="1200" dirty="0" err="1"/>
              <a:t>ClaimReport.csv</a:t>
            </a:r>
            <a:r>
              <a:rPr lang="en-ZA" sz="1200" dirty="0"/>
              <a:t>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}</a:t>
            </a:r>
            <a:br>
              <a:rPr lang="en-ZA" sz="1500" dirty="0"/>
            </a:br>
            <a:endParaRPr lang="en-ZA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2740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8ABD4-E15D-2BFF-2F0E-0BE9D81B8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29B5-8FD3-55C2-F747-54D77D4C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dirty="0"/>
              <a:t>Part 3 – hr </a:t>
            </a:r>
            <a:r>
              <a:rPr lang="en-ZA" sz="3000" dirty="0" err="1"/>
              <a:t>vIEWS</a:t>
            </a:r>
            <a:r>
              <a:rPr lang="en-ZA" sz="3000" dirty="0"/>
              <a:t> AND FEATURES</a:t>
            </a: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A35DD-4725-3F8A-C17A-675A2D46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207233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32EFE-8651-3FCC-9944-2CF2418A8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E1A2C6-20F1-D4A3-43BA-A171167E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4480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Part 3 – Session management &amp; Access Control</a:t>
            </a:r>
            <a:endParaRPr lang="en-ZA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5EF93A-8912-D9EC-644E-491D913F4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47660"/>
            <a:ext cx="4878389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Requirement</a:t>
            </a:r>
            <a:endParaRPr lang="en-ZA" sz="1500" dirty="0"/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- Use sessions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1200" dirty="0"/>
              <a:t>- Users cannot access pages they're not supposed to</a:t>
            </a:r>
          </a:p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RoleBasedAccessFilter.cs</a:t>
            </a:r>
            <a:r>
              <a:rPr lang="en-ZA" sz="1500" b="1" dirty="0"/>
              <a:t>)</a:t>
            </a:r>
          </a:p>
          <a:p>
            <a:pPr marL="0" indent="0">
              <a:buNone/>
            </a:pPr>
            <a:endParaRPr lang="en-ZA" sz="1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4550F-4852-41AF-808C-7D9CA6E70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047660"/>
            <a:ext cx="4875211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AccountController.cs</a:t>
            </a:r>
            <a:r>
              <a:rPr lang="en-ZA" sz="1500" b="1" dirty="0"/>
              <a:t> – Session Creation)</a:t>
            </a:r>
            <a:endParaRPr lang="en-ZA" sz="1500" dirty="0"/>
          </a:p>
        </p:txBody>
      </p:sp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29F363E-F865-33CE-5DD6-7E4996A3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0" t="13480" r="7234" b="7354"/>
          <a:stretch>
            <a:fillRect/>
          </a:stretch>
        </p:blipFill>
        <p:spPr>
          <a:xfrm>
            <a:off x="1222377" y="2232559"/>
            <a:ext cx="4533798" cy="3355200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580638-3D03-6B28-D25D-FFF36200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70" t="35952" r="10252" b="16865"/>
          <a:stretch>
            <a:fillRect/>
          </a:stretch>
        </p:blipFill>
        <p:spPr>
          <a:xfrm>
            <a:off x="6100766" y="1698172"/>
            <a:ext cx="5272645" cy="13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70EE-316A-E491-01EC-02C68C14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7A80-BDBA-1374-BFCA-8DAF2E13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dirty="0"/>
              <a:t>Part 3 – Session Management</a:t>
            </a: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98059-E863-BF16-C809-6DAAE9F54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238181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2A92-119F-A5DA-2892-ACE649A7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technology STACK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F4F396-FD7A-48AD-28AB-FD3C99C87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062420"/>
              </p:ext>
            </p:extLst>
          </p:nvPr>
        </p:nvGraphicFramePr>
        <p:xfrm>
          <a:off x="1141411" y="1338518"/>
          <a:ext cx="9906000" cy="3708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45523328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574896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4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ASP.NET Core 8.0 MVC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43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 + Entity Framework Core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0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ASP.NET Core Identity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45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Authorization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Role-based with custom filters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9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Session middleware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95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AES-256 (FIPS 140-2 compliant)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Annotations + </a:t>
                      </a:r>
                      <a:r>
                        <a:rPr lang="en-ZA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IValidatableObject</a:t>
                      </a:r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ZA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FluentValidation</a:t>
                      </a:r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3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LINQ + CSV export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26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 5, jQuery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45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34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4764-3C0B-0665-D102-99344455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D999-0CB3-89FE-6EEB-8D7B4E25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Security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43A873-4444-5D5C-A3F2-2ADD8BCE7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141118"/>
              </p:ext>
            </p:extLst>
          </p:nvPr>
        </p:nvGraphicFramePr>
        <p:xfrm>
          <a:off x="1141411" y="1338518"/>
          <a:ext cx="9906000" cy="3931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45523328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737599280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ASP.NET Core Identity with password hashing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Secure login/logout with session management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Authorization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Role-based access control (4 roles)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Custom authorization filter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Per-controller access restrictions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44043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Protection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AES-256 encryption for documents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Input sanitization (XSS prevention)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SQL injection prevention via EF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 Security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- 30-minute idle timeout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ZA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HttpOnly</a:t>
                      </a:r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cookies</a:t>
                      </a:r>
                    </a:p>
                    <a:p>
                      <a: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IP address 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5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3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A14B-A14F-BC99-A3D3-5A628648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544C-232C-1DE7-890B-814E4140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8518"/>
            <a:ext cx="9905999" cy="44526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ZA" dirty="0"/>
              <a:t>1. Part 2 to Part 3 Changes Overview</a:t>
            </a:r>
          </a:p>
          <a:p>
            <a:pPr marL="0" indent="0">
              <a:buNone/>
            </a:pPr>
            <a:r>
              <a:rPr lang="en-ZA" dirty="0"/>
              <a:t>2. Feedback Implementation Summary</a:t>
            </a:r>
          </a:p>
          <a:p>
            <a:pPr marL="0" indent="0">
              <a:buNone/>
            </a:pPr>
            <a:r>
              <a:rPr lang="en-ZA" dirty="0"/>
              <a:t>3. Lecturer View - Claim Submission Automation</a:t>
            </a:r>
          </a:p>
          <a:p>
            <a:pPr marL="0" indent="0">
              <a:buNone/>
            </a:pPr>
            <a:r>
              <a:rPr lang="en-ZA" dirty="0"/>
              <a:t>4. Coordinator &amp; Manager View - Verification/Approval Workflow</a:t>
            </a:r>
          </a:p>
          <a:p>
            <a:pPr marL="0" indent="0">
              <a:buNone/>
            </a:pPr>
            <a:r>
              <a:rPr lang="en-ZA" dirty="0"/>
              <a:t>5. HR View - User Management &amp; Reporting</a:t>
            </a:r>
          </a:p>
          <a:p>
            <a:pPr marL="0" indent="0">
              <a:buNone/>
            </a:pPr>
            <a:r>
              <a:rPr lang="en-ZA" dirty="0"/>
              <a:t>6. Session Management &amp; Access Control</a:t>
            </a:r>
          </a:p>
          <a:p>
            <a:pPr marL="0" indent="0">
              <a:buNone/>
            </a:pPr>
            <a:r>
              <a:rPr lang="en-ZA" dirty="0"/>
              <a:t>7. Document Encryption Security</a:t>
            </a:r>
          </a:p>
          <a:p>
            <a:pPr marL="0" indent="0">
              <a:buNone/>
            </a:pPr>
            <a:r>
              <a:rPr lang="en-ZA" dirty="0"/>
              <a:t>8. Error Handling Improvements</a:t>
            </a:r>
          </a:p>
          <a:p>
            <a:pPr marL="0" indent="0">
              <a:buNone/>
            </a:pPr>
            <a:r>
              <a:rPr lang="en-ZA" dirty="0"/>
              <a:t>9. Live Demo / Key Screenshots</a:t>
            </a:r>
          </a:p>
          <a:p>
            <a:pPr marL="0" indent="0">
              <a:buNone/>
            </a:pPr>
            <a:r>
              <a:rPr lang="en-ZA" dirty="0"/>
              <a:t>10. Conclusion</a:t>
            </a:r>
          </a:p>
          <a:p>
            <a:pPr marL="0" indent="0">
              <a:buNone/>
            </a:pPr>
            <a:r>
              <a:rPr lang="en-ZA" dirty="0"/>
              <a:t>11. Links</a:t>
            </a:r>
          </a:p>
        </p:txBody>
      </p:sp>
    </p:spTree>
    <p:extLst>
      <p:ext uri="{BB962C8B-B14F-4D97-AF65-F5344CB8AC3E}">
        <p14:creationId xmlns:p14="http://schemas.microsoft.com/office/powerpoint/2010/main" val="203974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8B49-7525-2216-89D1-4792FC2A0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365A-BBCF-C0E5-A681-787DFE73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Demo Video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F07D1-8B3B-6B65-5DBD-919F48208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8518"/>
            <a:ext cx="9905999" cy="4452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23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97A33-041C-B4A4-2068-20685822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595E-4BF1-22B4-8785-E35C4BE3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74D000-7747-D102-F57D-5E5124642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106721"/>
              </p:ext>
            </p:extLst>
          </p:nvPr>
        </p:nvGraphicFramePr>
        <p:xfrm>
          <a:off x="1141411" y="1338518"/>
          <a:ext cx="9906000" cy="3931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45523328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641354908"/>
                    </a:ext>
                  </a:extLst>
                </a:gridCol>
              </a:tblGrid>
              <a:tr h="3931920"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 3 Achievements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Full authentication with ASP.NET Core Identity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Role-based authorization (4 distinct roles)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Automated claim submission with locked hourly rates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Two-stage approval workflow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HR user and lecturer management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Invoice and report generation with CSV export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AES-256 document encryption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Circuit breaker error handling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Comprehensive validation system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Session management preventing unauthorized access</a:t>
                      </a:r>
                      <a:br>
                        <a:rPr lang="en-ZA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Feedback Items Addressed</a:t>
                      </a:r>
                      <a:endParaRPr lang="en-ZA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#1: Two-stage approval with modals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#2: Auto-fill hourly rate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#3: Document encryption (AES-256)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#4: Death loop prevention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#5: Real-time status tracking</a:t>
                      </a:r>
                    </a:p>
                    <a:p>
                      <a:r>
                        <a:rPr lang="en-ZA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Feedback #6: Enhanced error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44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52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A6EB-113C-7B71-8D06-D640427B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3DF7-01CD-32DE-CAC2-E936941F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43D2E-0DBD-B72E-F095-319297B6C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8518"/>
            <a:ext cx="9905999" cy="44526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GitHub: https://</a:t>
            </a:r>
            <a:r>
              <a:rPr lang="en-US" dirty="0" err="1"/>
              <a:t>github.com</a:t>
            </a:r>
            <a:r>
              <a:rPr lang="en-US" dirty="0"/>
              <a:t>/VCCT-PROG6212-2025-G3/ST10440112-PROG6212-CCMS</a:t>
            </a:r>
          </a:p>
          <a:p>
            <a:pPr marL="0" indent="0">
              <a:buNone/>
            </a:pPr>
            <a:r>
              <a:rPr lang="en-US" dirty="0"/>
              <a:t>YouTube: https://</a:t>
            </a:r>
            <a:r>
              <a:rPr lang="en-US" dirty="0" err="1"/>
              <a:t>youtu.be</a:t>
            </a:r>
            <a:r>
              <a:rPr lang="en-US"/>
              <a:t>/ibBrRa6oCKo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0A4D-134E-E778-B2C7-DF68AD02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Part 2 to Part 3 - What Changed?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2A8CA-5A55-DFB8-2750-0CDC11D0F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38519"/>
            <a:ext cx="4878389" cy="4452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700" b="1" dirty="0"/>
              <a:t>Part 2 Features (Existing)</a:t>
            </a:r>
            <a:endParaRPr lang="en-ZA" sz="1700" dirty="0"/>
          </a:p>
          <a:p>
            <a:pPr marL="0" indent="0">
              <a:buNone/>
            </a:pPr>
            <a:r>
              <a:rPr lang="en-ZA" sz="1200" dirty="0"/>
              <a:t>- Basic claim submission</a:t>
            </a:r>
          </a:p>
          <a:p>
            <a:pPr marL="0" indent="0">
              <a:buNone/>
            </a:pPr>
            <a:r>
              <a:rPr lang="en-ZA" sz="1200" dirty="0"/>
              <a:t>- Simple approval workflow</a:t>
            </a:r>
          </a:p>
          <a:p>
            <a:pPr marL="0" indent="0">
              <a:buNone/>
            </a:pPr>
            <a:r>
              <a:rPr lang="en-ZA" sz="1200" dirty="0"/>
              <a:t>- Document uploads (no encryption)</a:t>
            </a:r>
          </a:p>
          <a:p>
            <a:pPr marL="0" indent="0">
              <a:buNone/>
            </a:pPr>
            <a:r>
              <a:rPr lang="en-ZA" sz="1200" dirty="0"/>
              <a:t>- Limited error handling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C9311-E121-EEEF-FC19-A89A10A8D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6205"/>
            <a:ext cx="4875211" cy="43749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600" b="1" dirty="0"/>
              <a:t>Part 3 Enhancements (New)</a:t>
            </a:r>
            <a:endParaRPr lang="en-ZA" sz="1600" dirty="0"/>
          </a:p>
          <a:p>
            <a:pPr marL="0" indent="0">
              <a:buNone/>
            </a:pPr>
            <a:r>
              <a:rPr lang="en-ZA" sz="1200" dirty="0"/>
              <a:t>-  ASP.NET Core Identity authentication</a:t>
            </a:r>
          </a:p>
          <a:p>
            <a:pPr marL="0" indent="0">
              <a:buNone/>
            </a:pPr>
            <a:r>
              <a:rPr lang="en-ZA" sz="1200" dirty="0"/>
              <a:t>-  HR role with user management</a:t>
            </a:r>
          </a:p>
          <a:p>
            <a:pPr marL="0" indent="0">
              <a:buNone/>
            </a:pPr>
            <a:r>
              <a:rPr lang="en-ZA" sz="1200" dirty="0"/>
              <a:t>-  Automated hourly rate (HR-managed)</a:t>
            </a:r>
          </a:p>
          <a:p>
            <a:pPr marL="0" indent="0">
              <a:buNone/>
            </a:pPr>
            <a:r>
              <a:rPr lang="en-ZA" sz="1200" dirty="0"/>
              <a:t>-  Auto-calculation (Hours × Rate)</a:t>
            </a:r>
          </a:p>
          <a:p>
            <a:pPr marL="0" indent="0">
              <a:buNone/>
            </a:pPr>
            <a:r>
              <a:rPr lang="en-ZA" sz="1200" dirty="0"/>
              <a:t>-  Two-stage approval workflow (Coordinator → Manager)</a:t>
            </a:r>
          </a:p>
          <a:p>
            <a:pPr marL="0" indent="0">
              <a:buNone/>
            </a:pPr>
            <a:r>
              <a:rPr lang="en-ZA" sz="1200" dirty="0"/>
              <a:t>-  Invoice &amp; report generation</a:t>
            </a:r>
          </a:p>
          <a:p>
            <a:pPr marL="0" indent="0">
              <a:buNone/>
            </a:pPr>
            <a:r>
              <a:rPr lang="en-ZA" sz="1200" dirty="0"/>
              <a:t>-  Session management &amp; access control</a:t>
            </a:r>
          </a:p>
          <a:p>
            <a:pPr marL="0" indent="0">
              <a:buNone/>
            </a:pPr>
            <a:r>
              <a:rPr lang="en-ZA" sz="1200" dirty="0"/>
              <a:t>-  AES-256 document encryption</a:t>
            </a:r>
          </a:p>
          <a:p>
            <a:pPr marL="0" indent="0">
              <a:buNone/>
            </a:pPr>
            <a:r>
              <a:rPr lang="en-ZA" sz="1200" dirty="0"/>
              <a:t>-  Circuit breaker error handling</a:t>
            </a:r>
          </a:p>
          <a:p>
            <a:pPr marL="0" indent="0">
              <a:buNone/>
            </a:pPr>
            <a:r>
              <a:rPr lang="en-ZA" sz="1200" dirty="0"/>
              <a:t>-  Comprehensive validation</a:t>
            </a:r>
          </a:p>
        </p:txBody>
      </p:sp>
    </p:spTree>
    <p:extLst>
      <p:ext uri="{BB962C8B-B14F-4D97-AF65-F5344CB8AC3E}">
        <p14:creationId xmlns:p14="http://schemas.microsoft.com/office/powerpoint/2010/main" val="385195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27BE5F2-7EE1-983A-B512-7810904A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Feedback  - Two-Stage Approval Workflow</a:t>
            </a:r>
            <a:endParaRPr lang="en-US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9193EF-5D60-5EE4-3C91-9C7162112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38518"/>
            <a:ext cx="4878389" cy="5235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600" b="1" dirty="0"/>
              <a:t> </a:t>
            </a:r>
            <a:r>
              <a:rPr lang="en-ZA" sz="1500" b="1" dirty="0"/>
              <a:t>Problem</a:t>
            </a:r>
            <a:endParaRPr lang="en-ZA" sz="1500" dirty="0"/>
          </a:p>
          <a:p>
            <a:pPr>
              <a:buFontTx/>
              <a:buChar char="-"/>
            </a:pPr>
            <a:r>
              <a:rPr lang="en-ZA" sz="1200" dirty="0"/>
              <a:t>Needed better separation between verification and approval stages.</a:t>
            </a:r>
          </a:p>
          <a:p>
            <a:pPr marL="0" indent="0">
              <a:buNone/>
            </a:pPr>
            <a:br>
              <a:rPr lang="en-ZA" sz="1500" dirty="0"/>
            </a:br>
            <a:r>
              <a:rPr lang="en-ZA" sz="1500" b="1" dirty="0"/>
              <a:t>Solution Implemented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Pending → Coordinator Verifies → Verified → Manager Approves → Approved</a:t>
            </a:r>
          </a:p>
          <a:p>
            <a:pPr marL="0" indent="0">
              <a:buNone/>
            </a:pPr>
            <a:endParaRPr lang="en-ZA" sz="3200" dirty="0"/>
          </a:p>
          <a:p>
            <a:endParaRPr lang="en-US" sz="1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A214CB-E486-CF4F-88D3-AD50BCBF0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338518"/>
            <a:ext cx="4875211" cy="5235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CoordinatorController.cs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var </a:t>
            </a:r>
            <a:r>
              <a:rPr lang="en-ZA" sz="1200" dirty="0" err="1"/>
              <a:t>pendingClaims</a:t>
            </a:r>
            <a:r>
              <a:rPr lang="en-ZA" sz="1200" dirty="0"/>
              <a:t> = await _</a:t>
            </a:r>
            <a:r>
              <a:rPr lang="en-ZA" sz="1200" dirty="0" err="1"/>
              <a:t>context.Claims</a:t>
            </a: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.Where(c =&gt; </a:t>
            </a:r>
            <a:r>
              <a:rPr lang="en-ZA" sz="1200" dirty="0" err="1"/>
              <a:t>c.ClaimStatus</a:t>
            </a:r>
            <a:r>
              <a:rPr lang="en-ZA" sz="1200" dirty="0"/>
              <a:t> == "Pending")</a:t>
            </a:r>
          </a:p>
          <a:p>
            <a:pPr marL="457200" lvl="1" indent="0">
              <a:buNone/>
            </a:pPr>
            <a:r>
              <a:rPr lang="en-ZA" sz="1200" dirty="0"/>
              <a:t>.Include(c =&gt; </a:t>
            </a:r>
            <a:r>
              <a:rPr lang="en-ZA" sz="1200" dirty="0" err="1"/>
              <a:t>c.Lecturer</a:t>
            </a:r>
            <a:r>
              <a:rPr lang="en-ZA" sz="1200" dirty="0"/>
              <a:t>)</a:t>
            </a:r>
          </a:p>
          <a:p>
            <a:pPr marL="457200" lvl="1" indent="0">
              <a:buNone/>
            </a:pPr>
            <a:r>
              <a:rPr lang="en-ZA" sz="1200" dirty="0"/>
              <a:t>.</a:t>
            </a:r>
            <a:r>
              <a:rPr lang="en-ZA" sz="1200" dirty="0" err="1"/>
              <a:t>ToListAsync</a:t>
            </a:r>
            <a:r>
              <a:rPr lang="en-ZA" sz="1200" dirty="0"/>
              <a:t>();</a:t>
            </a:r>
          </a:p>
          <a:p>
            <a:pPr marL="0" indent="0">
              <a:buNone/>
            </a:pPr>
            <a:br>
              <a:rPr lang="en-ZA" sz="1500" dirty="0"/>
            </a:br>
            <a:r>
              <a:rPr lang="en-ZA" sz="1500" b="1" dirty="0"/>
              <a:t>Key Code (</a:t>
            </a:r>
            <a:r>
              <a:rPr lang="en-ZA" sz="1500" b="1" dirty="0" err="1"/>
              <a:t>ManagerController.cs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// Manager only sees Verified claims</a:t>
            </a:r>
          </a:p>
          <a:p>
            <a:pPr marL="0" indent="0">
              <a:buNone/>
            </a:pPr>
            <a:r>
              <a:rPr lang="en-ZA" sz="1200" dirty="0"/>
              <a:t>var </a:t>
            </a:r>
            <a:r>
              <a:rPr lang="en-ZA" sz="1200" dirty="0" err="1"/>
              <a:t>verifiedClaims</a:t>
            </a:r>
            <a:r>
              <a:rPr lang="en-ZA" sz="1200" dirty="0"/>
              <a:t> = await _</a:t>
            </a:r>
            <a:r>
              <a:rPr lang="en-ZA" sz="1200" dirty="0" err="1"/>
              <a:t>context.Claims</a:t>
            </a: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.Where(c =&gt; </a:t>
            </a:r>
            <a:r>
              <a:rPr lang="en-ZA" sz="1200" dirty="0" err="1"/>
              <a:t>c.ClaimStatus</a:t>
            </a:r>
            <a:r>
              <a:rPr lang="en-ZA" sz="1200" dirty="0"/>
              <a:t> == "Verified")</a:t>
            </a:r>
          </a:p>
          <a:p>
            <a:pPr marL="457200" lvl="1" indent="0">
              <a:buNone/>
            </a:pPr>
            <a:r>
              <a:rPr lang="en-ZA" sz="1200" dirty="0"/>
              <a:t>.Include(c =&gt; </a:t>
            </a:r>
            <a:r>
              <a:rPr lang="en-ZA" sz="1200" dirty="0" err="1"/>
              <a:t>c.Lecturer</a:t>
            </a:r>
            <a:r>
              <a:rPr lang="en-ZA" sz="1200" dirty="0"/>
              <a:t>)</a:t>
            </a:r>
          </a:p>
          <a:p>
            <a:pPr marL="457200" lvl="1" indent="0">
              <a:buNone/>
            </a:pPr>
            <a:r>
              <a:rPr lang="en-ZA" sz="1200" dirty="0"/>
              <a:t>.</a:t>
            </a:r>
            <a:r>
              <a:rPr lang="en-ZA" sz="1200" dirty="0" err="1"/>
              <a:t>ToListAsync</a:t>
            </a:r>
            <a:r>
              <a:rPr lang="en-ZA" sz="1200" dirty="0"/>
              <a:t>();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628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A9C4-DEE1-6F86-5343-27F16B0A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Feedback Two Stage Screenshot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F4EA12A-EA9E-D197-6871-77EEC971D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169421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AF387-7F82-B00C-B3B9-4475111B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BE7535-13A1-7063-151F-B63E33E1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Part 3 - Lecturer Claim Submission Automation</a:t>
            </a:r>
            <a:endParaRPr lang="en-US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F1B2F5-170F-0502-D054-F73A395A2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38518"/>
            <a:ext cx="4878389" cy="523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Problem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- Hourly rate was manually entered by lecturer (could be tampered)</a:t>
            </a:r>
          </a:p>
          <a:p>
            <a:pPr marL="0" indent="0">
              <a:buNone/>
            </a:pPr>
            <a:r>
              <a:rPr lang="en-ZA" sz="1500" b="1" dirty="0"/>
              <a:t>Solution: </a:t>
            </a:r>
          </a:p>
          <a:p>
            <a:pPr marL="0" indent="0">
              <a:buNone/>
            </a:pPr>
            <a:r>
              <a:rPr lang="en-ZA" sz="1200" dirty="0"/>
              <a:t>Auto-Fill Hourly Rate from HR Database</a:t>
            </a:r>
          </a:p>
          <a:p>
            <a:pPr marL="0" indent="0">
              <a:buNone/>
            </a:pPr>
            <a:endParaRPr lang="en-ZA" sz="1500" dirty="0"/>
          </a:p>
          <a:p>
            <a:pPr marL="0" indent="0">
              <a:buNone/>
            </a:pPr>
            <a:r>
              <a:rPr lang="en-ZA" sz="1500" b="1" dirty="0"/>
              <a:t>JavaScript Auto-Calculation (</a:t>
            </a:r>
            <a:r>
              <a:rPr lang="en-ZA" sz="1500" b="1" dirty="0" err="1"/>
              <a:t>Create.cshtml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$('#</a:t>
            </a:r>
            <a:r>
              <a:rPr lang="en-ZA" sz="1200" dirty="0" err="1"/>
              <a:t>TotalHours</a:t>
            </a:r>
            <a:r>
              <a:rPr lang="en-ZA" sz="1200" dirty="0"/>
              <a:t>').on('input', function() {</a:t>
            </a:r>
          </a:p>
          <a:p>
            <a:pPr marL="457200" lvl="1" indent="0">
              <a:buNone/>
            </a:pPr>
            <a:r>
              <a:rPr lang="en-ZA" sz="1200" dirty="0"/>
              <a:t>var hours = </a:t>
            </a:r>
            <a:r>
              <a:rPr lang="en-ZA" sz="1200" dirty="0" err="1"/>
              <a:t>parseFloat</a:t>
            </a:r>
            <a:r>
              <a:rPr lang="en-ZA" sz="1200" dirty="0"/>
              <a:t>($(this).</a:t>
            </a:r>
            <a:r>
              <a:rPr lang="en-ZA" sz="1200" dirty="0" err="1"/>
              <a:t>val</a:t>
            </a:r>
            <a:r>
              <a:rPr lang="en-ZA" sz="1200" dirty="0"/>
              <a:t>()) || 0;</a:t>
            </a:r>
          </a:p>
          <a:p>
            <a:pPr marL="457200" lvl="1" indent="0">
              <a:buNone/>
            </a:pPr>
            <a:r>
              <a:rPr lang="en-ZA" sz="1200" dirty="0"/>
              <a:t>var rate = </a:t>
            </a:r>
            <a:r>
              <a:rPr lang="en-ZA" sz="1200" dirty="0" err="1"/>
              <a:t>parseFloat</a:t>
            </a:r>
            <a:r>
              <a:rPr lang="en-ZA" sz="1200" dirty="0"/>
              <a:t>($('#</a:t>
            </a:r>
            <a:r>
              <a:rPr lang="en-ZA" sz="1200" dirty="0" err="1"/>
              <a:t>HourlyRate</a:t>
            </a:r>
            <a:r>
              <a:rPr lang="en-ZA" sz="1200" dirty="0"/>
              <a:t>').</a:t>
            </a:r>
            <a:r>
              <a:rPr lang="en-ZA" sz="1200" dirty="0" err="1"/>
              <a:t>val</a:t>
            </a:r>
            <a:r>
              <a:rPr lang="en-ZA" sz="1200" dirty="0"/>
              <a:t>()) || 0;</a:t>
            </a:r>
          </a:p>
          <a:p>
            <a:pPr marL="457200" lvl="1" indent="0">
              <a:buNone/>
            </a:pPr>
            <a:r>
              <a:rPr lang="en-ZA" sz="1200" dirty="0"/>
              <a:t>var total = hours * rate;</a:t>
            </a:r>
          </a:p>
          <a:p>
            <a:pPr marL="457200" lvl="1" indent="0">
              <a:buNone/>
            </a:pPr>
            <a:r>
              <a:rPr lang="en-ZA" sz="1200" dirty="0"/>
              <a:t>$('#</a:t>
            </a:r>
            <a:r>
              <a:rPr lang="en-ZA" sz="1200" dirty="0" err="1"/>
              <a:t>calculatedAmount</a:t>
            </a:r>
            <a:r>
              <a:rPr lang="en-ZA" sz="1200" dirty="0"/>
              <a:t>').text('R ' + </a:t>
            </a:r>
            <a:r>
              <a:rPr lang="en-ZA" sz="1200" dirty="0" err="1"/>
              <a:t>total.toFixed</a:t>
            </a:r>
            <a:r>
              <a:rPr lang="en-ZA" sz="1200" dirty="0"/>
              <a:t>(2));</a:t>
            </a:r>
          </a:p>
          <a:p>
            <a:pPr marL="0" indent="0">
              <a:buNone/>
            </a:pPr>
            <a:r>
              <a:rPr lang="en-ZA" sz="1200" dirty="0"/>
              <a:t>});</a:t>
            </a:r>
          </a:p>
          <a:p>
            <a:pPr marL="0" indent="0">
              <a:buNone/>
            </a:pPr>
            <a:endParaRPr lang="en-ZA" sz="15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FEBC4A-43D8-19F4-C32B-6A2BF39A4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338518"/>
            <a:ext cx="4875211" cy="5235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ClaimsController.cs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var lecturer = await _</a:t>
            </a:r>
            <a:r>
              <a:rPr lang="en-ZA" sz="1200" dirty="0" err="1"/>
              <a:t>context.Lecturers</a:t>
            </a:r>
            <a:endParaRPr lang="en-ZA" sz="1200" dirty="0"/>
          </a:p>
          <a:p>
            <a:pPr marL="0" indent="0">
              <a:buNone/>
            </a:pPr>
            <a:r>
              <a:rPr lang="en-ZA" sz="1200" dirty="0"/>
              <a:t>	.</a:t>
            </a:r>
            <a:r>
              <a:rPr lang="en-ZA" sz="1200" dirty="0" err="1"/>
              <a:t>FirstOrDefaultAsync</a:t>
            </a:r>
            <a:r>
              <a:rPr lang="en-ZA" sz="1200" dirty="0"/>
              <a:t>(l =&gt; </a:t>
            </a:r>
            <a:r>
              <a:rPr lang="en-ZA" sz="1200" dirty="0" err="1"/>
              <a:t>l.Email</a:t>
            </a:r>
            <a:r>
              <a:rPr lang="en-ZA" sz="1200" dirty="0"/>
              <a:t> == </a:t>
            </a:r>
            <a:r>
              <a:rPr lang="en-ZA" sz="1200" dirty="0" err="1"/>
              <a:t>userEmail</a:t>
            </a:r>
            <a:r>
              <a:rPr lang="en-ZA" sz="1200" dirty="0"/>
              <a:t>);</a:t>
            </a:r>
          </a:p>
          <a:p>
            <a:pPr marL="0" indent="0">
              <a:buNone/>
            </a:pPr>
            <a:r>
              <a:rPr lang="en-ZA" sz="1200" dirty="0"/>
              <a:t>var model = new </a:t>
            </a:r>
            <a:r>
              <a:rPr lang="en-ZA" sz="1200" dirty="0" err="1"/>
              <a:t>ClaimSubmissionViewModel</a:t>
            </a:r>
            <a:endParaRPr lang="en-ZA" sz="1200" dirty="0"/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 err="1"/>
              <a:t>HourlyRate</a:t>
            </a:r>
            <a:r>
              <a:rPr lang="en-ZA" sz="1200" dirty="0"/>
              <a:t> = </a:t>
            </a:r>
            <a:r>
              <a:rPr lang="en-ZA" sz="1200" dirty="0" err="1"/>
              <a:t>lecturer.HourlyRate</a:t>
            </a:r>
            <a:r>
              <a:rPr lang="en-ZA" sz="1200" dirty="0"/>
              <a:t>, // Auto-filled, read-only</a:t>
            </a:r>
          </a:p>
          <a:p>
            <a:pPr marL="457200" lvl="1" indent="0">
              <a:buNone/>
            </a:pPr>
            <a:r>
              <a:rPr lang="en-ZA" sz="1200" dirty="0" err="1"/>
              <a:t>TotalHours</a:t>
            </a:r>
            <a:r>
              <a:rPr lang="en-ZA" sz="1200" dirty="0"/>
              <a:t> = 0</a:t>
            </a:r>
          </a:p>
          <a:p>
            <a:pPr marL="0" indent="0">
              <a:buNone/>
            </a:pPr>
            <a:r>
              <a:rPr lang="en-ZA" sz="1200" dirty="0"/>
              <a:t>};</a:t>
            </a:r>
            <a:br>
              <a:rPr lang="en-ZA" sz="1500" dirty="0"/>
            </a:br>
            <a:endParaRPr lang="en-ZA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5229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3998-812C-DE34-804C-64DF53C6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BBB0-547A-240B-1AB4-2D6FF542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US" sz="3000" dirty="0"/>
              <a:t>Part 3 Hour Automation Screenshot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D0074-9606-1ADD-7620-D811E7EE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388614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3B71-0370-1F92-24A2-B839AB837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2C6624-3174-D9AD-ADFB-EB68AA07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4480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b="1" dirty="0"/>
              <a:t>Feedback - Document Encryption (AES-256)</a:t>
            </a:r>
            <a:endParaRPr lang="en-ZA" sz="3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E50A63-933C-922A-CF5D-F0EE30367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47660"/>
            <a:ext cx="4878389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Problem</a:t>
            </a:r>
            <a:endParaRPr lang="en-ZA" sz="1500" dirty="0"/>
          </a:p>
          <a:p>
            <a:pPr marL="0" indent="0">
              <a:buNone/>
            </a:pPr>
            <a:r>
              <a:rPr lang="en-ZA" sz="1500" dirty="0"/>
              <a:t>- Uploaded documents stored without encryption</a:t>
            </a:r>
          </a:p>
          <a:p>
            <a:pPr marL="0" indent="0">
              <a:buNone/>
            </a:pPr>
            <a:r>
              <a:rPr lang="en-ZA" sz="1500" b="1" dirty="0"/>
              <a:t>Solution: </a:t>
            </a:r>
          </a:p>
          <a:p>
            <a:pPr marL="0" indent="0">
              <a:buNone/>
            </a:pPr>
            <a:r>
              <a:rPr lang="en-ZA" sz="1200" dirty="0"/>
              <a:t>Military-Grade AES-256 Encryption</a:t>
            </a:r>
          </a:p>
          <a:p>
            <a:pPr marL="0" indent="0">
              <a:buNone/>
            </a:pPr>
            <a:r>
              <a:rPr lang="en-ZA" sz="1500" b="1" dirty="0"/>
              <a:t>Secure Download (</a:t>
            </a:r>
            <a:r>
              <a:rPr lang="en-ZA" sz="1500" b="1" dirty="0" err="1"/>
              <a:t>SecureFileController.cs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[Authorize]</a:t>
            </a:r>
          </a:p>
          <a:p>
            <a:pPr marL="0" indent="0">
              <a:buNone/>
            </a:pPr>
            <a:r>
              <a:rPr lang="en-ZA" sz="1200" dirty="0"/>
              <a:t>public async Task&lt;</a:t>
            </a:r>
            <a:r>
              <a:rPr lang="en-ZA" sz="1200" dirty="0" err="1"/>
              <a:t>IActionResult</a:t>
            </a:r>
            <a:r>
              <a:rPr lang="en-ZA" sz="1200" dirty="0"/>
              <a:t>&gt; Download(Guid </a:t>
            </a:r>
            <a:r>
              <a:rPr lang="en-ZA" sz="1200" dirty="0" err="1"/>
              <a:t>documentId</a:t>
            </a:r>
            <a:r>
              <a:rPr lang="en-ZA" sz="1200" dirty="0"/>
              <a:t>)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var document = await _</a:t>
            </a:r>
            <a:r>
              <a:rPr lang="en-ZA" sz="1200" dirty="0" err="1"/>
              <a:t>context.Documents.FindAsync</a:t>
            </a:r>
            <a:r>
              <a:rPr lang="en-ZA" sz="1200" dirty="0"/>
              <a:t>(</a:t>
            </a:r>
            <a:r>
              <a:rPr lang="en-ZA" sz="1200" dirty="0" err="1"/>
              <a:t>documentId</a:t>
            </a:r>
            <a:r>
              <a:rPr lang="en-ZA" sz="1200" dirty="0"/>
              <a:t>);</a:t>
            </a:r>
          </a:p>
          <a:p>
            <a:pPr marL="457200" lvl="1" indent="0">
              <a:buNone/>
            </a:pPr>
            <a:r>
              <a:rPr lang="en-ZA" sz="1200" dirty="0"/>
              <a:t>// Authorization check</a:t>
            </a:r>
          </a:p>
          <a:p>
            <a:pPr marL="457200" lvl="1" indent="0">
              <a:buNone/>
            </a:pPr>
            <a:r>
              <a:rPr lang="en-ZA" sz="1200" dirty="0"/>
              <a:t>if (!await </a:t>
            </a:r>
            <a:r>
              <a:rPr lang="en-ZA" sz="1200" dirty="0" err="1"/>
              <a:t>UserCanAccessDocument</a:t>
            </a:r>
            <a:r>
              <a:rPr lang="en-ZA" sz="1200" dirty="0"/>
              <a:t>(document))</a:t>
            </a:r>
          </a:p>
          <a:p>
            <a:pPr marL="457200" lvl="1" indent="0">
              <a:buNone/>
            </a:pPr>
            <a:r>
              <a:rPr lang="en-ZA" sz="1200" dirty="0"/>
              <a:t>return Forbid();</a:t>
            </a:r>
            <a:br>
              <a:rPr lang="en-ZA" sz="1200" dirty="0"/>
            </a:br>
            <a:endParaRPr lang="en-ZA" sz="1200" dirty="0"/>
          </a:p>
          <a:p>
            <a:pPr marL="457200" lvl="1" indent="0">
              <a:buNone/>
            </a:pPr>
            <a:r>
              <a:rPr lang="en-ZA" sz="1200" dirty="0"/>
              <a:t>// Decrypt file before serving</a:t>
            </a:r>
          </a:p>
          <a:p>
            <a:pPr marL="457200" lvl="1" indent="0">
              <a:buNone/>
            </a:pPr>
            <a:r>
              <a:rPr lang="en-ZA" sz="1200" dirty="0"/>
              <a:t>var decrypted = _</a:t>
            </a:r>
            <a:r>
              <a:rPr lang="en-ZA" sz="1200" dirty="0" err="1"/>
              <a:t>encryptionService.DecryptFile</a:t>
            </a:r>
            <a:r>
              <a:rPr lang="en-ZA" sz="1200" dirty="0"/>
              <a:t>(</a:t>
            </a:r>
            <a:r>
              <a:rPr lang="en-ZA" sz="1200" dirty="0" err="1"/>
              <a:t>document.Content</a:t>
            </a:r>
            <a:r>
              <a:rPr lang="en-ZA" sz="1200" dirty="0"/>
              <a:t>);</a:t>
            </a:r>
          </a:p>
          <a:p>
            <a:pPr marL="457200" lvl="1" indent="0">
              <a:buNone/>
            </a:pPr>
            <a:r>
              <a:rPr lang="en-ZA" sz="1200" dirty="0"/>
              <a:t>return File(decrypted, </a:t>
            </a:r>
            <a:r>
              <a:rPr lang="en-ZA" sz="1200" dirty="0" err="1"/>
              <a:t>document.ContentType</a:t>
            </a:r>
            <a:r>
              <a:rPr lang="en-ZA" sz="1200" dirty="0"/>
              <a:t>, </a:t>
            </a:r>
            <a:r>
              <a:rPr lang="en-ZA" sz="1200" dirty="0" err="1"/>
              <a:t>document.FileName</a:t>
            </a:r>
            <a:r>
              <a:rPr lang="en-ZA" sz="1200" dirty="0"/>
              <a:t>);</a:t>
            </a:r>
          </a:p>
          <a:p>
            <a:pPr marL="0" indent="0">
              <a:buNone/>
            </a:pPr>
            <a:r>
              <a:rPr lang="en-ZA" sz="1200" dirty="0"/>
              <a:t>}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B764A1-06BF-7318-BC10-D0F7F7E50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047660"/>
            <a:ext cx="4875211" cy="5525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1500" b="1" dirty="0"/>
              <a:t>Key Code (</a:t>
            </a:r>
            <a:r>
              <a:rPr lang="en-ZA" sz="1500" b="1" dirty="0" err="1"/>
              <a:t>FileEncryptionService.cs</a:t>
            </a:r>
            <a:r>
              <a:rPr lang="en-ZA" sz="1500" b="1" dirty="0"/>
              <a:t>)</a:t>
            </a:r>
            <a:endParaRPr lang="en-ZA" sz="1500" dirty="0"/>
          </a:p>
          <a:p>
            <a:pPr marL="0" indent="0">
              <a:buNone/>
            </a:pPr>
            <a:r>
              <a:rPr lang="en-ZA" sz="1200" dirty="0"/>
              <a:t>public byte[] </a:t>
            </a:r>
            <a:r>
              <a:rPr lang="en-ZA" sz="1200" dirty="0" err="1"/>
              <a:t>EncryptFile</a:t>
            </a:r>
            <a:r>
              <a:rPr lang="en-ZA" sz="1200" dirty="0"/>
              <a:t>(byte[] </a:t>
            </a:r>
            <a:r>
              <a:rPr lang="en-ZA" sz="1200" dirty="0" err="1"/>
              <a:t>fileContent</a:t>
            </a:r>
            <a:r>
              <a:rPr lang="en-ZA" sz="1200" dirty="0"/>
              <a:t>)</a:t>
            </a:r>
          </a:p>
          <a:p>
            <a:pPr marL="0" indent="0">
              <a:buNone/>
            </a:pPr>
            <a:r>
              <a:rPr lang="en-ZA" sz="1200" dirty="0"/>
              <a:t>{</a:t>
            </a:r>
          </a:p>
          <a:p>
            <a:pPr marL="457200" lvl="1" indent="0">
              <a:buNone/>
            </a:pPr>
            <a:r>
              <a:rPr lang="en-ZA" sz="1200" dirty="0"/>
              <a:t>using (</a:t>
            </a:r>
            <a:r>
              <a:rPr lang="en-ZA" sz="1200" dirty="0" err="1"/>
              <a:t>Aes</a:t>
            </a:r>
            <a:r>
              <a:rPr lang="en-ZA" sz="1200" dirty="0"/>
              <a:t> </a:t>
            </a:r>
            <a:r>
              <a:rPr lang="en-ZA" sz="1200" dirty="0" err="1"/>
              <a:t>aes</a:t>
            </a:r>
            <a:r>
              <a:rPr lang="en-ZA" sz="1200" dirty="0"/>
              <a:t> = </a:t>
            </a:r>
            <a:r>
              <a:rPr lang="en-ZA" sz="1200" dirty="0" err="1"/>
              <a:t>Aes.Create</a:t>
            </a:r>
            <a:r>
              <a:rPr lang="en-ZA" sz="1200" dirty="0"/>
              <a:t>())</a:t>
            </a:r>
          </a:p>
          <a:p>
            <a:pPr marL="457200" lvl="1" indent="0">
              <a:buNone/>
            </a:pPr>
            <a:r>
              <a:rPr lang="en-ZA" sz="1200" dirty="0"/>
              <a:t>{</a:t>
            </a:r>
          </a:p>
          <a:p>
            <a:pPr marL="914400" lvl="2" indent="0">
              <a:buNone/>
            </a:pPr>
            <a:r>
              <a:rPr lang="en-ZA" sz="1200" dirty="0" err="1"/>
              <a:t>aes.Key</a:t>
            </a:r>
            <a:r>
              <a:rPr lang="en-ZA" sz="1200" dirty="0"/>
              <a:t> = _</a:t>
            </a:r>
            <a:r>
              <a:rPr lang="en-ZA" sz="1200" dirty="0" err="1"/>
              <a:t>encryptionKey</a:t>
            </a:r>
            <a:r>
              <a:rPr lang="en-ZA" sz="1200" dirty="0"/>
              <a:t>;</a:t>
            </a:r>
          </a:p>
          <a:p>
            <a:pPr marL="914400" lvl="2" indent="0">
              <a:buNone/>
            </a:pPr>
            <a:r>
              <a:rPr lang="en-ZA" sz="1200" dirty="0" err="1"/>
              <a:t>aes.IV</a:t>
            </a:r>
            <a:r>
              <a:rPr lang="en-ZA" sz="1200" dirty="0"/>
              <a:t> = _iv;</a:t>
            </a:r>
          </a:p>
          <a:p>
            <a:pPr marL="914400" lvl="2" indent="0">
              <a:buNone/>
            </a:pPr>
            <a:r>
              <a:rPr lang="en-ZA" sz="1200" dirty="0" err="1"/>
              <a:t>aes.Mode</a:t>
            </a:r>
            <a:r>
              <a:rPr lang="en-ZA" sz="1200" dirty="0"/>
              <a:t> = </a:t>
            </a:r>
            <a:r>
              <a:rPr lang="en-ZA" sz="1200" dirty="0" err="1"/>
              <a:t>CipherMode.CBC</a:t>
            </a:r>
            <a:r>
              <a:rPr lang="en-ZA" sz="1200" dirty="0"/>
              <a:t>;</a:t>
            </a:r>
          </a:p>
          <a:p>
            <a:pPr marL="914400" lvl="2" indent="0">
              <a:buNone/>
            </a:pPr>
            <a:r>
              <a:rPr lang="en-ZA" sz="1200" dirty="0" err="1"/>
              <a:t>aes.Padding</a:t>
            </a:r>
            <a:r>
              <a:rPr lang="en-ZA" sz="1200" dirty="0"/>
              <a:t> = PaddingMode.PKCS7;</a:t>
            </a:r>
            <a:br>
              <a:rPr lang="en-ZA" sz="1200" dirty="0"/>
            </a:br>
            <a:endParaRPr lang="en-ZA" sz="1200" dirty="0"/>
          </a:p>
          <a:p>
            <a:pPr marL="914400" lvl="2" indent="0">
              <a:buNone/>
            </a:pPr>
            <a:r>
              <a:rPr lang="en-ZA" sz="1200" dirty="0"/>
              <a:t>using (var encryptor = </a:t>
            </a:r>
            <a:r>
              <a:rPr lang="en-ZA" sz="1200" dirty="0" err="1"/>
              <a:t>aes.CreateEncryptor</a:t>
            </a:r>
            <a:r>
              <a:rPr lang="en-ZA" sz="1200" dirty="0"/>
              <a:t>())</a:t>
            </a:r>
          </a:p>
          <a:p>
            <a:pPr marL="914400" lvl="2" indent="0">
              <a:buNone/>
            </a:pPr>
            <a:r>
              <a:rPr lang="en-ZA" sz="1200" dirty="0"/>
              <a:t>{</a:t>
            </a:r>
          </a:p>
          <a:p>
            <a:pPr marL="914400" lvl="2" indent="0">
              <a:buNone/>
            </a:pPr>
            <a:r>
              <a:rPr lang="en-ZA" sz="1200" dirty="0"/>
              <a:t>return </a:t>
            </a:r>
            <a:r>
              <a:rPr lang="en-ZA" sz="1200" dirty="0" err="1"/>
              <a:t>encryptor.TransformFinalBlock</a:t>
            </a:r>
            <a:r>
              <a:rPr lang="en-ZA" sz="1200" dirty="0"/>
              <a:t>(</a:t>
            </a:r>
          </a:p>
          <a:p>
            <a:pPr marL="914400" lvl="2" indent="0">
              <a:buNone/>
            </a:pPr>
            <a:r>
              <a:rPr lang="en-ZA" sz="1200" dirty="0" err="1"/>
              <a:t>fileContent</a:t>
            </a:r>
            <a:r>
              <a:rPr lang="en-ZA" sz="1200" dirty="0"/>
              <a:t>, 0, </a:t>
            </a:r>
            <a:r>
              <a:rPr lang="en-ZA" sz="1200" dirty="0" err="1"/>
              <a:t>fileContent.Length</a:t>
            </a:r>
            <a:r>
              <a:rPr lang="en-ZA" sz="1200" dirty="0"/>
              <a:t>);</a:t>
            </a:r>
          </a:p>
          <a:p>
            <a:pPr marL="914400" lvl="2" indent="0">
              <a:buNone/>
            </a:pPr>
            <a:r>
              <a:rPr lang="en-ZA" sz="1200" dirty="0"/>
              <a:t>}</a:t>
            </a:r>
          </a:p>
          <a:p>
            <a:pPr marL="457200" lvl="1" indent="0">
              <a:buNone/>
            </a:pPr>
            <a:r>
              <a:rPr lang="en-ZA" sz="1200" dirty="0"/>
              <a:t>}</a:t>
            </a:r>
          </a:p>
          <a:p>
            <a:pPr marL="0" indent="0">
              <a:buNone/>
            </a:pPr>
            <a:r>
              <a:rPr lang="en-ZA" sz="1200" dirty="0"/>
              <a:t>}</a:t>
            </a:r>
          </a:p>
          <a:p>
            <a:pPr marL="0" indent="0">
              <a:buNone/>
            </a:pPr>
            <a:br>
              <a:rPr lang="en-ZA" sz="1500" dirty="0"/>
            </a:br>
            <a:endParaRPr lang="en-ZA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61509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7F14-97C1-A05C-BCC4-64AB0C1C4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6D67-57E1-FCB5-B2F6-3986AD86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000"/>
          </a:xfrm>
        </p:spPr>
        <p:txBody>
          <a:bodyPr>
            <a:normAutofit/>
          </a:bodyPr>
          <a:lstStyle/>
          <a:p>
            <a:r>
              <a:rPr lang="en-ZA" sz="3000" dirty="0"/>
              <a:t>Feedback - Document Encryption (AES-256)</a:t>
            </a: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D68A6-C09C-472C-0F75-72DF9FEBA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1741" y="1338263"/>
            <a:ext cx="8705344" cy="4452937"/>
          </a:xfrm>
        </p:spPr>
      </p:pic>
    </p:spTree>
    <p:extLst>
      <p:ext uri="{BB962C8B-B14F-4D97-AF65-F5344CB8AC3E}">
        <p14:creationId xmlns:p14="http://schemas.microsoft.com/office/powerpoint/2010/main" val="46315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495</TotalTime>
  <Words>1582</Words>
  <Application>Microsoft Macintosh PowerPoint</Application>
  <PresentationFormat>Widescreen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Part 3: Application Enhancement &amp; Automation</vt:lpstr>
      <vt:lpstr>Agenda</vt:lpstr>
      <vt:lpstr>Part 2 to Part 3 - What Changed?</vt:lpstr>
      <vt:lpstr>Feedback  - Two-Stage Approval Workflow</vt:lpstr>
      <vt:lpstr>Feedback Two Stage Screenshot</vt:lpstr>
      <vt:lpstr>Part 3 - Lecturer Claim Submission Automation</vt:lpstr>
      <vt:lpstr>Part 3 Hour Automation Screenshot 1</vt:lpstr>
      <vt:lpstr>Feedback - Document Encryption (AES-256)</vt:lpstr>
      <vt:lpstr>Feedback - Document Encryption (AES-256)</vt:lpstr>
      <vt:lpstr>Feedback – Error handling. (death loop)</vt:lpstr>
      <vt:lpstr>Feedback - Document Encryption (AES-256)</vt:lpstr>
      <vt:lpstr>Part 3 – HR Features (User Management)</vt:lpstr>
      <vt:lpstr>Part 3 – hr User management screenshot</vt:lpstr>
      <vt:lpstr>Part 3 – HR Features (BULK UPLOADS)</vt:lpstr>
      <vt:lpstr>Part 3 – hr vIEWS AND FEATURES</vt:lpstr>
      <vt:lpstr>Part 3 – Session management &amp; Access Control</vt:lpstr>
      <vt:lpstr>Part 3 – Session Management</vt:lpstr>
      <vt:lpstr>technology STACK Overview</vt:lpstr>
      <vt:lpstr>Security Features</vt:lpstr>
      <vt:lpstr>Demo Video</vt:lpstr>
      <vt:lpstr>Conclusion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Aliyu Haidar II</dc:creator>
  <cp:lastModifiedBy>Aliyu Haidar II</cp:lastModifiedBy>
  <cp:revision>4</cp:revision>
  <dcterms:created xsi:type="dcterms:W3CDTF">2025-11-21T09:14:30Z</dcterms:created>
  <dcterms:modified xsi:type="dcterms:W3CDTF">2025-11-21T17:30:23Z</dcterms:modified>
</cp:coreProperties>
</file>